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595" r:id="rId2"/>
    <p:sldId id="565" r:id="rId3"/>
    <p:sldId id="642" r:id="rId4"/>
    <p:sldId id="605" r:id="rId5"/>
    <p:sldId id="589" r:id="rId6"/>
    <p:sldId id="633" r:id="rId7"/>
    <p:sldId id="646" r:id="rId8"/>
    <p:sldId id="647" r:id="rId9"/>
    <p:sldId id="650" r:id="rId10"/>
    <p:sldId id="648" r:id="rId11"/>
    <p:sldId id="649" r:id="rId12"/>
    <p:sldId id="651" r:id="rId13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Arial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9933"/>
    <a:srgbClr val="C0C0C0"/>
    <a:srgbClr val="FF0000"/>
    <a:srgbClr val="0099CC"/>
    <a:srgbClr val="7E34F0"/>
    <a:srgbClr val="45F059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81"/>
    <p:restoredTop sz="99655" autoAdjust="0"/>
  </p:normalViewPr>
  <p:slideViewPr>
    <p:cSldViewPr>
      <p:cViewPr varScale="1">
        <p:scale>
          <a:sx n="102" d="100"/>
          <a:sy n="102" d="100"/>
        </p:scale>
        <p:origin x="-152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36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1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1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23A5955E-D0C0-4349-B178-8FF37D7D102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8847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jpeg>
</file>

<file path=ppt/media/image3.png>
</file>

<file path=ppt/media/image4.jpeg>
</file>

<file path=ppt/media/image5.tiff>
</file>

<file path=ppt/media/image6.tiff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86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86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86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18DB96E7-8A87-564F-97A3-B30FD8E8B5D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BEA506-0B52-984A-82E0-AF95CF2176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A10B2C2-C995-134B-A822-57B983845A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AED0A7-5C88-0C4F-996C-A59EB425232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1421736-908A-3F46-84DA-35091B1C8DD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46C5DBA-1F59-0341-9C58-EFD62B22AC0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AF4172-35C6-BB4D-9BAB-212E9C3EB7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C6A7FE-DA6F-CA49-8A9B-47B2E5A101A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AF63A32-886B-4A44-988E-146D1C7AD89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CCB7F2A-98F4-F449-B884-39B55873FC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950500-9700-444F-A4EC-E5E32610CC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79D617-69C2-274B-9205-87F348B699B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588D78B-3154-1A4E-AE47-784C1699AB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>
              <a:defRPr/>
            </a:pPr>
            <a:fld id="{371846BC-A836-BB44-8AF7-8AD3967475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Arial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eg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rcRect t="12502" b="10877"/>
          <a:stretch>
            <a:fillRect/>
          </a:stretch>
        </p:blipFill>
        <p:spPr>
          <a:xfrm>
            <a:off x="0" y="220144"/>
            <a:ext cx="9143999" cy="6556318"/>
          </a:xfrm>
          <a:prstGeom prst="rect">
            <a:avLst/>
          </a:prstGeom>
        </p:spPr>
      </p:pic>
      <p:sp>
        <p:nvSpPr>
          <p:cNvPr id="7" name="Text Box 3">
            <a:extLst>
              <a:ext uri="{FF2B5EF4-FFF2-40B4-BE49-F238E27FC236}">
                <a16:creationId xmlns:a16="http://schemas.microsoft.com/office/drawing/2014/main" xmlns="" id="{5B63ADCC-D59B-8D44-B5C2-9B19931E88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512" y="220144"/>
            <a:ext cx="4896544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3200" b="1" dirty="0" smtClean="0">
                <a:ln>
                  <a:solidFill>
                    <a:srgbClr val="000000"/>
                  </a:solidFill>
                </a:ln>
                <a:solidFill>
                  <a:srgbClr val="3366FF"/>
                </a:solidFill>
              </a:rPr>
              <a:t>Titan &amp; disc averaged spectra</a:t>
            </a:r>
            <a:endParaRPr lang="en-US" sz="3200" b="1" dirty="0">
              <a:ln>
                <a:solidFill>
                  <a:srgbClr val="000000"/>
                </a:solidFill>
              </a:ln>
              <a:solidFill>
                <a:srgbClr val="3366FF"/>
              </a:solidFill>
            </a:endParaRPr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xmlns="" id="{23CE29F1-E57F-6A41-8435-2EF2B1C33E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4522" y="5157192"/>
            <a:ext cx="4740022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0000FF"/>
                </a:solidFill>
              </a:rPr>
              <a:t>Nick Teanby</a:t>
            </a:r>
            <a:r>
              <a:rPr lang="en-US" sz="1600" dirty="0">
                <a:solidFill>
                  <a:srgbClr val="0000FF"/>
                </a:solidFill>
              </a:rPr>
              <a:t> </a:t>
            </a:r>
          </a:p>
          <a:p>
            <a:r>
              <a:rPr lang="en-GB" sz="1600" dirty="0">
                <a:solidFill>
                  <a:srgbClr val="FFFFFF"/>
                </a:solidFill>
              </a:rPr>
              <a:t>School of Earth Sciences, University of Bristol, UK</a:t>
            </a:r>
          </a:p>
        </p:txBody>
      </p:sp>
      <p:pic>
        <p:nvPicPr>
          <p:cNvPr id="10" name="Picture 14" descr="bristol_logo">
            <a:extLst>
              <a:ext uri="{FF2B5EF4-FFF2-40B4-BE49-F238E27FC236}">
                <a16:creationId xmlns:a16="http://schemas.microsoft.com/office/drawing/2014/main" xmlns="" id="{5FCE5F0B-0271-A744-BA33-7BA117B1F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150817" y="6014145"/>
            <a:ext cx="15240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2">
            <a:extLst>
              <a:ext uri="{FF2B5EF4-FFF2-40B4-BE49-F238E27FC236}">
                <a16:creationId xmlns:a16="http://schemas.microsoft.com/office/drawing/2014/main" xmlns="" id="{B00F1CE9-9810-FD48-A549-B78651D7DC8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812360" y="6021288"/>
            <a:ext cx="1219200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2868518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27584" y="692696"/>
            <a:ext cx="539121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What if I can’t be bothered?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e = </a:t>
            </a:r>
            <a:r>
              <a:rPr lang="en-US" dirty="0" smtClean="0">
                <a:solidFill>
                  <a:schemeClr val="bg1"/>
                </a:solidFill>
              </a:rPr>
              <a:t>45º (a bit rubbish but OK for quick retrievals)</a:t>
            </a:r>
          </a:p>
          <a:p>
            <a:pPr marL="285750" indent="-285750">
              <a:buFont typeface="Arial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Have a go on </a:t>
            </a:r>
            <a:r>
              <a:rPr lang="en-US" dirty="0" err="1" smtClean="0">
                <a:solidFill>
                  <a:schemeClr val="bg1"/>
                </a:solidFill>
              </a:rPr>
              <a:t>Nemesisdisc</a:t>
            </a:r>
            <a:r>
              <a:rPr lang="en-US" dirty="0" smtClean="0">
                <a:solidFill>
                  <a:schemeClr val="bg1"/>
                </a:solidFill>
              </a:rPr>
              <a:t> for analytical </a:t>
            </a:r>
            <a:r>
              <a:rPr lang="en-US" dirty="0" err="1" smtClean="0">
                <a:solidFill>
                  <a:schemeClr val="bg1"/>
                </a:solidFill>
              </a:rPr>
              <a:t>approx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8C82F2F-88FE-5842-9A42-A4FB39D3D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564904"/>
            <a:ext cx="4932040" cy="3699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311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 Box 2"/>
          <p:cNvSpPr txBox="1">
            <a:spLocks noChangeArrowheads="1"/>
          </p:cNvSpPr>
          <p:nvPr/>
        </p:nvSpPr>
        <p:spPr bwMode="auto">
          <a:xfrm>
            <a:off x="0" y="-76200"/>
            <a:ext cx="373692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GB" sz="3200" b="1" dirty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One more thing….</a:t>
            </a:r>
            <a:endParaRPr lang="en-US" sz="3200" b="1" dirty="0">
              <a:ln>
                <a:solidFill>
                  <a:srgbClr val="03065C"/>
                </a:solidFill>
              </a:ln>
              <a:solidFill>
                <a:srgbClr val="3366FF"/>
              </a:solidFill>
            </a:endParaRPr>
          </a:p>
        </p:txBody>
      </p:sp>
      <p:pic>
        <p:nvPicPr>
          <p:cNvPr id="19459" name="Picture 14" descr="bristol_log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0" y="0"/>
            <a:ext cx="15240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Connector 11"/>
          <p:cNvCxnSpPr/>
          <p:nvPr/>
        </p:nvCxnSpPr>
        <p:spPr>
          <a:xfrm rot="10800000">
            <a:off x="0" y="455613"/>
            <a:ext cx="9144000" cy="1587"/>
          </a:xfrm>
          <a:prstGeom prst="line">
            <a:avLst/>
          </a:prstGeom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461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24600" y="0"/>
            <a:ext cx="1219200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208947" y="764704"/>
            <a:ext cx="8776185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Disc-averaged spectra will be the spatially integrated radiance, </a:t>
            </a:r>
            <a:r>
              <a:rPr lang="en-US" dirty="0" err="1">
                <a:solidFill>
                  <a:schemeClr val="bg1"/>
                </a:solidFill>
              </a:rPr>
              <a:t>ie</a:t>
            </a:r>
            <a:r>
              <a:rPr lang="en-US" dirty="0">
                <a:solidFill>
                  <a:schemeClr val="bg1"/>
                </a:solidFill>
              </a:rPr>
              <a:t>. Irradiance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May be in a unit like </a:t>
            </a:r>
            <a:r>
              <a:rPr lang="en-US" dirty="0" err="1">
                <a:solidFill>
                  <a:schemeClr val="bg1"/>
                </a:solidFill>
              </a:rPr>
              <a:t>Janskys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Easy to convert between Nemesis’ output (W/cm</a:t>
            </a:r>
            <a:r>
              <a:rPr lang="en-US" baseline="30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sr</a:t>
            </a:r>
            <a:r>
              <a:rPr lang="en-US" dirty="0">
                <a:solidFill>
                  <a:schemeClr val="bg1"/>
                </a:solidFill>
              </a:rPr>
              <a:t>/cm</a:t>
            </a:r>
            <a:r>
              <a:rPr lang="en-US" baseline="30000" dirty="0">
                <a:solidFill>
                  <a:schemeClr val="bg1"/>
                </a:solidFill>
              </a:rPr>
              <a:t>-1</a:t>
            </a:r>
            <a:r>
              <a:rPr lang="en-US" dirty="0">
                <a:solidFill>
                  <a:schemeClr val="bg1"/>
                </a:solidFill>
              </a:rPr>
              <a:t>) and </a:t>
            </a:r>
            <a:r>
              <a:rPr lang="en-US" dirty="0" err="1">
                <a:solidFill>
                  <a:schemeClr val="bg1"/>
                </a:solidFill>
              </a:rPr>
              <a:t>Jy</a:t>
            </a:r>
            <a:r>
              <a:rPr lang="en-US" dirty="0">
                <a:solidFill>
                  <a:schemeClr val="bg1"/>
                </a:solidFill>
              </a:rPr>
              <a:t> (10</a:t>
            </a:r>
            <a:r>
              <a:rPr lang="en-US" baseline="30000" dirty="0">
                <a:solidFill>
                  <a:schemeClr val="bg1"/>
                </a:solidFill>
              </a:rPr>
              <a:t>-26</a:t>
            </a:r>
            <a:r>
              <a:rPr lang="en-US" dirty="0">
                <a:solidFill>
                  <a:schemeClr val="bg1"/>
                </a:solidFill>
              </a:rPr>
              <a:t> W/m</a:t>
            </a:r>
            <a:r>
              <a:rPr lang="en-US" baseline="30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/Hz)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lvl="1"/>
            <a:r>
              <a:rPr lang="en-US" dirty="0">
                <a:solidFill>
                  <a:schemeClr val="bg1"/>
                </a:solidFill>
              </a:rPr>
              <a:t>c	= speed of light in cm/s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	= distance to observer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	= radius over which you have integrated the radiance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	(MUST be same as maximum </a:t>
            </a:r>
            <a:r>
              <a:rPr lang="en-US" i="1" dirty="0">
                <a:solidFill>
                  <a:schemeClr val="bg1"/>
                </a:solidFill>
              </a:rPr>
              <a:t>r</a:t>
            </a:r>
            <a:r>
              <a:rPr lang="en-US" dirty="0">
                <a:solidFill>
                  <a:schemeClr val="bg1"/>
                </a:solidFill>
              </a:rPr>
              <a:t> used for FOV averaging.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	</a:t>
            </a:r>
            <a:r>
              <a:rPr lang="en-US" dirty="0" err="1">
                <a:solidFill>
                  <a:schemeClr val="bg1"/>
                </a:solidFill>
              </a:rPr>
              <a:t>ie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i="1" dirty="0">
                <a:solidFill>
                  <a:schemeClr val="bg1"/>
                </a:solidFill>
              </a:rPr>
              <a:t>r</a:t>
            </a:r>
            <a:r>
              <a:rPr lang="en-US" dirty="0">
                <a:solidFill>
                  <a:schemeClr val="bg1"/>
                </a:solidFill>
              </a:rPr>
              <a:t> is NOT the planet radius)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504B00BA-BB0E-5449-A924-BDF34635BC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5656" y="2708920"/>
            <a:ext cx="5868144" cy="12898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8C8D0AB-7FED-9845-A294-13B3C0BF5B07}"/>
              </a:ext>
            </a:extLst>
          </p:cNvPr>
          <p:cNvSpPr txBox="1"/>
          <p:nvPr/>
        </p:nvSpPr>
        <p:spPr>
          <a:xfrm>
            <a:off x="5148064" y="6227264"/>
            <a:ext cx="38121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[All explained in Teanby </a:t>
            </a:r>
            <a:r>
              <a:rPr lang="en-US" dirty="0">
                <a:solidFill>
                  <a:schemeClr val="bg1"/>
                </a:solidFill>
              </a:rPr>
              <a:t>et al. 2013]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2384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 Box 2"/>
          <p:cNvSpPr txBox="1">
            <a:spLocks noChangeArrowheads="1"/>
          </p:cNvSpPr>
          <p:nvPr/>
        </p:nvSpPr>
        <p:spPr bwMode="auto">
          <a:xfrm>
            <a:off x="0" y="-76200"/>
            <a:ext cx="4129255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GB" sz="3200" b="1" dirty="0" smtClean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Discussion points</a:t>
            </a:r>
            <a:r>
              <a:rPr lang="mr-IN" sz="3200" b="1" dirty="0" smtClean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…</a:t>
            </a:r>
            <a:endParaRPr lang="en-US" sz="3200" b="1" dirty="0">
              <a:ln>
                <a:solidFill>
                  <a:srgbClr val="03065C"/>
                </a:solidFill>
              </a:ln>
              <a:solidFill>
                <a:srgbClr val="3366FF"/>
              </a:solidFill>
            </a:endParaRPr>
          </a:p>
        </p:txBody>
      </p:sp>
      <p:pic>
        <p:nvPicPr>
          <p:cNvPr id="19459" name="Picture 14" descr="bristol_log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0" y="0"/>
            <a:ext cx="15240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Connector 11"/>
          <p:cNvCxnSpPr/>
          <p:nvPr/>
        </p:nvCxnSpPr>
        <p:spPr>
          <a:xfrm rot="10800000">
            <a:off x="0" y="455613"/>
            <a:ext cx="9144000" cy="1587"/>
          </a:xfrm>
          <a:prstGeom prst="line">
            <a:avLst/>
          </a:prstGeom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461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24600" y="0"/>
            <a:ext cx="1219200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208947" y="764704"/>
            <a:ext cx="8379217" cy="5909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Future datasets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Cassini legacy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ALMA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JWST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Sofia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VLT </a:t>
            </a:r>
            <a:r>
              <a:rPr lang="en-US" dirty="0" err="1" smtClean="0">
                <a:solidFill>
                  <a:schemeClr val="bg1"/>
                </a:solidFill>
              </a:rPr>
              <a:t>etc</a:t>
            </a: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Recent/required development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 smtClean="0">
                <a:solidFill>
                  <a:schemeClr val="bg1"/>
                </a:solidFill>
              </a:rPr>
              <a:t>linedata</a:t>
            </a:r>
            <a:endParaRPr lang="en-US" dirty="0" smtClean="0">
              <a:solidFill>
                <a:schemeClr val="bg1"/>
              </a:solidFill>
            </a:endParaRP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CH4-N2 </a:t>
            </a:r>
            <a:r>
              <a:rPr lang="en-US" dirty="0" smtClean="0">
                <a:solidFill>
                  <a:schemeClr val="bg1"/>
                </a:solidFill>
              </a:rPr>
              <a:t>CIA a bit dubious, requires a x1.5scaling</a:t>
            </a:r>
            <a:endParaRPr lang="en-US" dirty="0" smtClean="0">
              <a:solidFill>
                <a:schemeClr val="bg1"/>
              </a:solidFill>
            </a:endParaRP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N2 </a:t>
            </a:r>
            <a:r>
              <a:rPr lang="en-US" dirty="0" smtClean="0">
                <a:solidFill>
                  <a:schemeClr val="bg1"/>
                </a:solidFill>
              </a:rPr>
              <a:t>widths missing or guessed at</a:t>
            </a:r>
            <a:endParaRPr lang="en-US" dirty="0" smtClean="0">
              <a:solidFill>
                <a:schemeClr val="bg1"/>
              </a:solidFill>
            </a:endParaRP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Lots of </a:t>
            </a:r>
            <a:r>
              <a:rPr lang="en-US" dirty="0" smtClean="0">
                <a:solidFill>
                  <a:schemeClr val="bg1"/>
                </a:solidFill>
              </a:rPr>
              <a:t>gases and variable </a:t>
            </a:r>
            <a:r>
              <a:rPr lang="en-US" dirty="0" err="1" smtClean="0">
                <a:solidFill>
                  <a:schemeClr val="bg1"/>
                </a:solidFill>
              </a:rPr>
              <a:t>linedata</a:t>
            </a:r>
            <a:r>
              <a:rPr lang="en-US" dirty="0" smtClean="0">
                <a:solidFill>
                  <a:schemeClr val="bg1"/>
                </a:solidFill>
              </a:rPr>
              <a:t> quality</a:t>
            </a: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high spectral resolution</a:t>
            </a: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double </a:t>
            </a:r>
            <a:r>
              <a:rPr lang="en-US" dirty="0" smtClean="0">
                <a:solidFill>
                  <a:schemeClr val="bg1"/>
                </a:solidFill>
              </a:rPr>
              <a:t>precision (now solved in recent update)</a:t>
            </a:r>
            <a:endParaRPr lang="en-US" dirty="0" smtClean="0">
              <a:solidFill>
                <a:schemeClr val="bg1"/>
              </a:solidFill>
            </a:endParaRPr>
          </a:p>
          <a:p>
            <a:pPr marL="1200150" lvl="2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line database wavenumber resolution (G97 </a:t>
            </a:r>
            <a:r>
              <a:rPr lang="en-US" dirty="0" smtClean="0">
                <a:solidFill>
                  <a:schemeClr val="bg1"/>
                </a:solidFill>
              </a:rPr>
              <a:t>format not </a:t>
            </a:r>
            <a:r>
              <a:rPr lang="en-US" dirty="0" smtClean="0">
                <a:solidFill>
                  <a:schemeClr val="bg1"/>
                </a:solidFill>
              </a:rPr>
              <a:t>good enough)</a:t>
            </a:r>
          </a:p>
          <a:p>
            <a:pPr marL="1200150" lvl="2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1200150" lvl="2" indent="-285750">
              <a:buFont typeface="Arial"/>
              <a:buChar char="•"/>
            </a:pP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non-LTE high atmosphere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2D </a:t>
            </a:r>
            <a:r>
              <a:rPr lang="en-US" dirty="0" smtClean="0">
                <a:solidFill>
                  <a:schemeClr val="bg1"/>
                </a:solidFill>
              </a:rPr>
              <a:t>retrievals (see </a:t>
            </a:r>
            <a:r>
              <a:rPr lang="en-US" dirty="0" err="1" smtClean="0">
                <a:solidFill>
                  <a:schemeClr val="bg1"/>
                </a:solidFill>
              </a:rPr>
              <a:t>Conor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smtClean="0">
                <a:solidFill>
                  <a:schemeClr val="bg1"/>
                </a:solidFill>
              </a:rPr>
              <a:t>Nixon’s</a:t>
            </a:r>
            <a:r>
              <a:rPr lang="en-US" dirty="0" smtClean="0">
                <a:solidFill>
                  <a:schemeClr val="bg1"/>
                </a:solidFill>
              </a:rPr>
              <a:t> presentation)</a:t>
            </a:r>
            <a:endParaRPr lang="en-US" dirty="0" smtClean="0">
              <a:solidFill>
                <a:schemeClr val="bg1"/>
              </a:solidFill>
            </a:endParaRP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" t="7350" r="11786" b="14237"/>
          <a:stretch/>
        </p:blipFill>
        <p:spPr>
          <a:xfrm>
            <a:off x="6300192" y="764704"/>
            <a:ext cx="2406642" cy="223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893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 Box 2"/>
          <p:cNvSpPr txBox="1">
            <a:spLocks noChangeArrowheads="1"/>
          </p:cNvSpPr>
          <p:nvPr/>
        </p:nvSpPr>
        <p:spPr bwMode="auto">
          <a:xfrm>
            <a:off x="0" y="-76200"/>
            <a:ext cx="3841693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GB" sz="3200" b="1" dirty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Titan Key Features</a:t>
            </a:r>
            <a:endParaRPr lang="en-US" sz="3200" b="1" dirty="0">
              <a:ln>
                <a:solidFill>
                  <a:srgbClr val="03065C"/>
                </a:solidFill>
              </a:ln>
              <a:solidFill>
                <a:srgbClr val="3366FF"/>
              </a:solidFill>
            </a:endParaRPr>
          </a:p>
        </p:txBody>
      </p:sp>
      <p:pic>
        <p:nvPicPr>
          <p:cNvPr id="19459" name="Picture 14" descr="bristol_log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0" y="0"/>
            <a:ext cx="15240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Connector 11"/>
          <p:cNvCxnSpPr/>
          <p:nvPr/>
        </p:nvCxnSpPr>
        <p:spPr>
          <a:xfrm rot="10800000">
            <a:off x="0" y="455613"/>
            <a:ext cx="9144000" cy="1587"/>
          </a:xfrm>
          <a:prstGeom prst="line">
            <a:avLst/>
          </a:prstGeom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461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24600" y="0"/>
            <a:ext cx="1219200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179512" y="797486"/>
            <a:ext cx="6558206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Surface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Small (radius 2575 km)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Cold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</a:t>
            </a:r>
            <a:r>
              <a:rPr lang="en-US" sz="2400" baseline="-25000" dirty="0">
                <a:solidFill>
                  <a:schemeClr val="bg1"/>
                </a:solidFill>
              </a:rPr>
              <a:t>2</a:t>
            </a:r>
            <a:r>
              <a:rPr lang="en-US" sz="2400" dirty="0">
                <a:solidFill>
                  <a:schemeClr val="bg1"/>
                </a:solidFill>
              </a:rPr>
              <a:t>/CH</a:t>
            </a:r>
            <a:r>
              <a:rPr lang="en-US" sz="2400" baseline="-25000" dirty="0">
                <a:solidFill>
                  <a:schemeClr val="bg1"/>
                </a:solidFill>
              </a:rPr>
              <a:t>4</a:t>
            </a:r>
            <a:r>
              <a:rPr lang="en-US" sz="2400" dirty="0">
                <a:solidFill>
                  <a:schemeClr val="bg1"/>
                </a:solidFill>
              </a:rPr>
              <a:t> atmosphere (1.5bar @surface)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Lots of trace gases / photochemistry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Hydrocarbons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Nitriles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Extremely variable spatially/temporally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Hazes (multiple types)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Liquids 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Extended atmosphere (low gravity)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Huygens probe provides a good T(p) </a:t>
            </a:r>
            <a:r>
              <a:rPr lang="en-US" sz="2400" dirty="0" err="1">
                <a:solidFill>
                  <a:schemeClr val="bg1"/>
                </a:solidFill>
              </a:rPr>
              <a:t>apriori</a:t>
            </a: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9" name="Picture 90" descr="titan-fig5">
            <a:extLst>
              <a:ext uri="{FF2B5EF4-FFF2-40B4-BE49-F238E27FC236}">
                <a16:creationId xmlns:a16="http://schemas.microsoft.com/office/drawing/2014/main" xmlns="" id="{97795B48-C79A-5F4C-ABFF-63147E672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 t="5742"/>
          <a:stretch>
            <a:fillRect/>
          </a:stretch>
        </p:blipFill>
        <p:spPr bwMode="auto">
          <a:xfrm>
            <a:off x="6660232" y="620687"/>
            <a:ext cx="2457450" cy="2808288"/>
          </a:xfrm>
          <a:prstGeom prst="rect">
            <a:avLst/>
          </a:prstGeom>
          <a:noFill/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xmlns="" id="{5E1DFD85-6FEC-4E4A-995C-28652A86BD7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4827"/>
          <a:stretch/>
        </p:blipFill>
        <p:spPr>
          <a:xfrm>
            <a:off x="3779912" y="685374"/>
            <a:ext cx="2448272" cy="9364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284EC523-E3CB-A544-BF21-AC378BDC46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0272" y="3769260"/>
            <a:ext cx="1965704" cy="11075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14A45309-BC90-1844-881F-3CC669FA11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6097" y="5284418"/>
            <a:ext cx="3663000" cy="153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590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4-05-28 at 12.07.1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6672"/>
            <a:ext cx="9144000" cy="574158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67544" y="6309320"/>
            <a:ext cx="5442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Cassini/CIRS Spectrum of Titan [Teanby et al 2009]</a:t>
            </a:r>
          </a:p>
        </p:txBody>
      </p:sp>
    </p:spTree>
    <p:extLst>
      <p:ext uri="{BB962C8B-B14F-4D97-AF65-F5344CB8AC3E}">
        <p14:creationId xmlns:p14="http://schemas.microsoft.com/office/powerpoint/2010/main" val="1483205831"/>
      </p:ext>
    </p:extLst>
  </p:cSld>
  <p:clrMapOvr>
    <a:masterClrMapping/>
  </p:clrMapOvr>
  <p:transition xmlns:p14="http://schemas.microsoft.com/office/powerpoint/2010/main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 Box 2"/>
          <p:cNvSpPr txBox="1">
            <a:spLocks noChangeArrowheads="1"/>
          </p:cNvSpPr>
          <p:nvPr/>
        </p:nvSpPr>
        <p:spPr bwMode="auto">
          <a:xfrm>
            <a:off x="0" y="-76200"/>
            <a:ext cx="322614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GB" sz="3200" b="1" dirty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Titan (resolved)</a:t>
            </a:r>
            <a:endParaRPr lang="en-US" sz="3200" b="1" dirty="0">
              <a:ln>
                <a:solidFill>
                  <a:srgbClr val="03065C"/>
                </a:solidFill>
              </a:ln>
              <a:solidFill>
                <a:srgbClr val="3366FF"/>
              </a:solidFill>
            </a:endParaRPr>
          </a:p>
        </p:txBody>
      </p:sp>
      <p:pic>
        <p:nvPicPr>
          <p:cNvPr id="19459" name="Picture 14" descr="bristol_log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0" y="0"/>
            <a:ext cx="15240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Connector 11"/>
          <p:cNvCxnSpPr/>
          <p:nvPr/>
        </p:nvCxnSpPr>
        <p:spPr>
          <a:xfrm rot="10800000">
            <a:off x="0" y="455613"/>
            <a:ext cx="9144000" cy="1587"/>
          </a:xfrm>
          <a:prstGeom prst="line">
            <a:avLst/>
          </a:prstGeom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461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24600" y="0"/>
            <a:ext cx="1219200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" t="7350" r="11786" b="14237"/>
          <a:stretch/>
        </p:blipFill>
        <p:spPr>
          <a:xfrm>
            <a:off x="1331640" y="764704"/>
            <a:ext cx="6133056" cy="568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405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5AE6508-3C8C-6749-BFDA-420B51DF5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1196752"/>
            <a:ext cx="6321456" cy="4794303"/>
          </a:xfrm>
          <a:prstGeom prst="rect">
            <a:avLst/>
          </a:prstGeom>
        </p:spPr>
      </p:pic>
      <p:sp>
        <p:nvSpPr>
          <p:cNvPr id="6" name="Text Box 2">
            <a:extLst>
              <a:ext uri="{FF2B5EF4-FFF2-40B4-BE49-F238E27FC236}">
                <a16:creationId xmlns:a16="http://schemas.microsoft.com/office/drawing/2014/main" xmlns="" id="{69C4C8EF-EB1B-3B48-8A34-78B2B88B311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76200"/>
            <a:ext cx="4295343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GB" sz="3200" b="1" dirty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Titan (disc-averaged)</a:t>
            </a:r>
            <a:endParaRPr lang="en-US" sz="3200" b="1" dirty="0">
              <a:ln>
                <a:solidFill>
                  <a:srgbClr val="03065C"/>
                </a:solidFill>
              </a:ln>
              <a:solidFill>
                <a:srgbClr val="3366FF"/>
              </a:solidFill>
            </a:endParaRPr>
          </a:p>
        </p:txBody>
      </p:sp>
      <p:pic>
        <p:nvPicPr>
          <p:cNvPr id="7" name="Picture 14" descr="bristol_logo">
            <a:extLst>
              <a:ext uri="{FF2B5EF4-FFF2-40B4-BE49-F238E27FC236}">
                <a16:creationId xmlns:a16="http://schemas.microsoft.com/office/drawing/2014/main" xmlns="" id="{4C502E4E-7EC8-4940-A45A-E039554F15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00" y="0"/>
            <a:ext cx="15240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xmlns="" id="{DE748DEC-4431-4E48-AB66-FF35E796B46D}"/>
              </a:ext>
            </a:extLst>
          </p:cNvPr>
          <p:cNvCxnSpPr/>
          <p:nvPr/>
        </p:nvCxnSpPr>
        <p:spPr>
          <a:xfrm rot="10800000">
            <a:off x="0" y="455613"/>
            <a:ext cx="9144000" cy="1587"/>
          </a:xfrm>
          <a:prstGeom prst="line">
            <a:avLst/>
          </a:prstGeom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12">
            <a:extLst>
              <a:ext uri="{FF2B5EF4-FFF2-40B4-BE49-F238E27FC236}">
                <a16:creationId xmlns:a16="http://schemas.microsoft.com/office/drawing/2014/main" xmlns="" id="{FA1D5E2E-642F-4D4F-B8E5-9D57B66069E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6324600" y="0"/>
            <a:ext cx="1219200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988185A-8809-EB4E-B291-313814A56939}"/>
              </a:ext>
            </a:extLst>
          </p:cNvPr>
          <p:cNvSpPr txBox="1"/>
          <p:nvPr/>
        </p:nvSpPr>
        <p:spPr>
          <a:xfrm>
            <a:off x="6660232" y="6420482"/>
            <a:ext cx="2198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[Teanby et al. 2018]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8859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8" t="11151" r="3541" b="10100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9938" name="Text Box 2"/>
          <p:cNvSpPr txBox="1">
            <a:spLocks noChangeArrowheads="1"/>
          </p:cNvSpPr>
          <p:nvPr/>
        </p:nvSpPr>
        <p:spPr bwMode="auto">
          <a:xfrm>
            <a:off x="2506026" y="2890391"/>
            <a:ext cx="3940502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>
              <a:defRPr/>
            </a:pPr>
            <a:r>
              <a:rPr lang="en-GB" sz="3200" b="1" dirty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Disc-averaged data</a:t>
            </a:r>
            <a:endParaRPr lang="en-US" sz="3200" b="1" dirty="0">
              <a:ln>
                <a:solidFill>
                  <a:srgbClr val="03065C"/>
                </a:solidFill>
              </a:ln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973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ext Box 2"/>
          <p:cNvSpPr txBox="1">
            <a:spLocks noChangeArrowheads="1"/>
          </p:cNvSpPr>
          <p:nvPr/>
        </p:nvSpPr>
        <p:spPr bwMode="auto">
          <a:xfrm>
            <a:off x="0" y="-76200"/>
            <a:ext cx="455605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GB" sz="3200" b="1" dirty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Disc-averaged spectra</a:t>
            </a:r>
            <a:endParaRPr lang="en-US" sz="3200" b="1" dirty="0">
              <a:ln>
                <a:solidFill>
                  <a:srgbClr val="03065C"/>
                </a:solidFill>
              </a:ln>
              <a:solidFill>
                <a:srgbClr val="3366FF"/>
              </a:solidFill>
            </a:endParaRPr>
          </a:p>
        </p:txBody>
      </p:sp>
      <p:pic>
        <p:nvPicPr>
          <p:cNvPr id="19459" name="Picture 14" descr="bristol_log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0" y="0"/>
            <a:ext cx="15240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Connector 11"/>
          <p:cNvCxnSpPr/>
          <p:nvPr/>
        </p:nvCxnSpPr>
        <p:spPr>
          <a:xfrm rot="10800000">
            <a:off x="0" y="455613"/>
            <a:ext cx="9144000" cy="1587"/>
          </a:xfrm>
          <a:prstGeom prst="line">
            <a:avLst/>
          </a:prstGeom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461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24600" y="0"/>
            <a:ext cx="1219200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385681" y="4112158"/>
            <a:ext cx="51944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Model the spectra as a weighted sum of </a:t>
            </a:r>
            <a:r>
              <a:rPr lang="en-US" i="1" dirty="0">
                <a:solidFill>
                  <a:schemeClr val="bg1"/>
                </a:solidFill>
              </a:rPr>
              <a:t>P</a:t>
            </a:r>
            <a:r>
              <a:rPr lang="en-US" dirty="0">
                <a:solidFill>
                  <a:schemeClr val="bg1"/>
                </a:solidFill>
              </a:rPr>
              <a:t> spectra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Each spectra represents and annulus with constant emission angle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Weights </a:t>
            </a:r>
            <a:r>
              <a:rPr lang="en-US" i="1" dirty="0" err="1">
                <a:solidFill>
                  <a:schemeClr val="bg1"/>
                </a:solidFill>
              </a:rPr>
              <a:t>w</a:t>
            </a:r>
            <a:r>
              <a:rPr lang="en-US" i="1" baseline="-25000" dirty="0" err="1">
                <a:solidFill>
                  <a:schemeClr val="bg1"/>
                </a:solidFill>
              </a:rPr>
              <a:t>i</a:t>
            </a:r>
            <a:r>
              <a:rPr lang="en-US" dirty="0">
                <a:solidFill>
                  <a:schemeClr val="bg1"/>
                </a:solidFill>
              </a:rPr>
              <a:t> defined by area of annulus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134CB10A-FF4D-8942-85A3-8E83F3B9BD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136" y="692696"/>
            <a:ext cx="2945817" cy="57332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64A983C2-1A92-8E4B-8458-9A265ECB07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6952" y="692696"/>
            <a:ext cx="4219184" cy="295232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97BDCD5-A65D-B443-B4AB-12EB54423437}"/>
              </a:ext>
            </a:extLst>
          </p:cNvPr>
          <p:cNvSpPr txBox="1"/>
          <p:nvPr/>
        </p:nvSpPr>
        <p:spPr>
          <a:xfrm>
            <a:off x="6660232" y="6420482"/>
            <a:ext cx="2198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[Teanby et al. 2013]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18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9" name="Picture 14" descr="bristol_log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0" y="0"/>
            <a:ext cx="15240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Connector 11"/>
          <p:cNvCxnSpPr/>
          <p:nvPr/>
        </p:nvCxnSpPr>
        <p:spPr>
          <a:xfrm rot="10800000">
            <a:off x="0" y="455613"/>
            <a:ext cx="9144000" cy="1587"/>
          </a:xfrm>
          <a:prstGeom prst="line">
            <a:avLst/>
          </a:prstGeom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461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24600" y="0"/>
            <a:ext cx="1219200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107504" y="836712"/>
            <a:ext cx="5117748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Subtleties: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Calculating the weights?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[See: Teanby et al 2013]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How many points?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20-60?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More on limb usually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Depends on accuracy required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Where to put the points?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Need synthetic </a:t>
            </a:r>
            <a:r>
              <a:rPr lang="en-US" dirty="0" err="1">
                <a:solidFill>
                  <a:schemeClr val="bg1"/>
                </a:solidFill>
              </a:rPr>
              <a:t>centre</a:t>
            </a:r>
            <a:r>
              <a:rPr lang="en-US" dirty="0">
                <a:solidFill>
                  <a:schemeClr val="bg1"/>
                </a:solidFill>
              </a:rPr>
              <a:t>-limb curve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What distance to go to?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Where radiance drops to ~0</a:t>
            </a:r>
          </a:p>
          <a:p>
            <a:pPr marL="742950" lvl="1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Checking it works?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Compare very fine grid to coarse grid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>
                <a:solidFill>
                  <a:schemeClr val="bg1"/>
                </a:solidFill>
              </a:rPr>
              <a:t>Differences should be &lt; </a:t>
            </a:r>
            <a:r>
              <a:rPr lang="en-US" dirty="0" err="1">
                <a:solidFill>
                  <a:schemeClr val="bg1"/>
                </a:solidFill>
              </a:rPr>
              <a:t>errorbars</a:t>
            </a:r>
            <a:r>
              <a:rPr lang="en-US" dirty="0">
                <a:solidFill>
                  <a:schemeClr val="bg1"/>
                </a:solidFill>
              </a:rPr>
              <a:t> in data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035E84DF-20C3-FC42-AC16-AC990A4502A0}"/>
              </a:ext>
            </a:extLst>
          </p:cNvPr>
          <p:cNvGrpSpPr/>
          <p:nvPr/>
        </p:nvGrpSpPr>
        <p:grpSpPr>
          <a:xfrm>
            <a:off x="5756094" y="4161101"/>
            <a:ext cx="3316766" cy="2236475"/>
            <a:chOff x="1548309" y="4145558"/>
            <a:chExt cx="3316766" cy="22364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xmlns="" id="{F4C8447C-0FA4-B040-9E68-3078CBF154F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548309" y="4145558"/>
              <a:ext cx="3316765" cy="71664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D273E622-1564-4542-943E-4C0FA38B2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48310" y="4862904"/>
              <a:ext cx="3316765" cy="1519129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AF5040E-4765-1E47-AD09-85AF73FB6C3A}"/>
              </a:ext>
            </a:extLst>
          </p:cNvPr>
          <p:cNvSpPr txBox="1"/>
          <p:nvPr/>
        </p:nvSpPr>
        <p:spPr>
          <a:xfrm>
            <a:off x="6660232" y="6420482"/>
            <a:ext cx="2198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[Teanby et al. 2013]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A1387366-9C76-7C47-AC91-897D8857189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0605" y="537149"/>
            <a:ext cx="4366945" cy="3557035"/>
          </a:xfrm>
          <a:prstGeom prst="rect">
            <a:avLst/>
          </a:prstGeom>
        </p:spPr>
      </p:pic>
      <p:sp>
        <p:nvSpPr>
          <p:cNvPr id="13" name="Text Box 2">
            <a:extLst>
              <a:ext uri="{FF2B5EF4-FFF2-40B4-BE49-F238E27FC236}">
                <a16:creationId xmlns:a16="http://schemas.microsoft.com/office/drawing/2014/main" xmlns="" id="{EE8773F1-E66F-1649-8088-89DEF4189A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76200"/>
            <a:ext cx="455605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GB" sz="3200" b="1" dirty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Disc-averaged spectra</a:t>
            </a:r>
            <a:endParaRPr lang="en-US" sz="3200" b="1" dirty="0">
              <a:ln>
                <a:solidFill>
                  <a:srgbClr val="03065C"/>
                </a:solidFill>
              </a:ln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3889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9" name="Picture 14" descr="bristol_log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620000" y="0"/>
            <a:ext cx="1524000" cy="44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2" name="Straight Connector 11"/>
          <p:cNvCxnSpPr/>
          <p:nvPr/>
        </p:nvCxnSpPr>
        <p:spPr>
          <a:xfrm rot="10800000">
            <a:off x="0" y="455613"/>
            <a:ext cx="9144000" cy="1587"/>
          </a:xfrm>
          <a:prstGeom prst="line">
            <a:avLst/>
          </a:prstGeom>
          <a:ln w="38100" cap="flat" cmpd="sng" algn="ctr">
            <a:solidFill>
              <a:srgbClr val="3366FF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9461" name="Picture 1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324600" y="0"/>
            <a:ext cx="1219200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467544" y="980152"/>
            <a:ext cx="9669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.</a:t>
            </a:r>
            <a:r>
              <a:rPr lang="en-US" dirty="0" err="1">
                <a:solidFill>
                  <a:schemeClr val="bg1"/>
                </a:solidFill>
              </a:rPr>
              <a:t>spx</a:t>
            </a:r>
            <a:r>
              <a:rPr lang="en-US" dirty="0">
                <a:solidFill>
                  <a:schemeClr val="bg1"/>
                </a:solidFill>
              </a:rPr>
              <a:t> file</a:t>
            </a: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0242B0A3-9E57-3C40-98CC-41A2E5CE8E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712" y="958850"/>
            <a:ext cx="6601489" cy="5357467"/>
          </a:xfrm>
          <a:prstGeom prst="rect">
            <a:avLst/>
          </a:prstGeom>
        </p:spPr>
      </p:pic>
      <p:sp>
        <p:nvSpPr>
          <p:cNvPr id="9" name="Text Box 2">
            <a:extLst>
              <a:ext uri="{FF2B5EF4-FFF2-40B4-BE49-F238E27FC236}">
                <a16:creationId xmlns:a16="http://schemas.microsoft.com/office/drawing/2014/main" xmlns="" id="{E59BF06B-13D5-C740-9AA1-AFEE7969E7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76200"/>
            <a:ext cx="4556055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defRPr/>
            </a:pPr>
            <a:r>
              <a:rPr lang="en-GB" sz="3200" b="1" dirty="0">
                <a:ln>
                  <a:solidFill>
                    <a:srgbClr val="03065C"/>
                  </a:solidFill>
                </a:ln>
                <a:solidFill>
                  <a:srgbClr val="3366FF"/>
                </a:solidFill>
              </a:rPr>
              <a:t>Disc-averaged spectra</a:t>
            </a:r>
            <a:endParaRPr lang="en-US" sz="3200" b="1" dirty="0">
              <a:ln>
                <a:solidFill>
                  <a:srgbClr val="03065C"/>
                </a:solidFill>
              </a:ln>
              <a:solidFill>
                <a:srgbClr val="3366FF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BDA3096-7E98-9048-B5A7-714DF20C1973}"/>
              </a:ext>
            </a:extLst>
          </p:cNvPr>
          <p:cNvSpPr/>
          <p:nvPr/>
        </p:nvSpPr>
        <p:spPr>
          <a:xfrm>
            <a:off x="1835696" y="1268760"/>
            <a:ext cx="6984776" cy="3456384"/>
          </a:xfrm>
          <a:prstGeom prst="rect">
            <a:avLst/>
          </a:prstGeom>
          <a:noFill/>
          <a:ln w="3810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37634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6084</TotalTime>
  <Words>404</Words>
  <Application>Microsoft Macintosh PowerPoint</Application>
  <PresentationFormat>On-screen Show (4:3)</PresentationFormat>
  <Paragraphs>98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The University of Oxford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teanby</dc:creator>
  <cp:lastModifiedBy>Nicholas Teanby</cp:lastModifiedBy>
  <cp:revision>531</cp:revision>
  <dcterms:created xsi:type="dcterms:W3CDTF">2013-10-04T15:50:27Z</dcterms:created>
  <dcterms:modified xsi:type="dcterms:W3CDTF">2018-07-01T11:38:04Z</dcterms:modified>
</cp:coreProperties>
</file>

<file path=docProps/thumbnail.jpeg>
</file>